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7" r:id="rId1"/>
  </p:sldMasterIdLst>
  <p:notesMasterIdLst>
    <p:notesMasterId r:id="rId39"/>
  </p:notesMasterIdLst>
  <p:sldIdLst>
    <p:sldId id="256" r:id="rId2"/>
    <p:sldId id="260" r:id="rId3"/>
    <p:sldId id="279" r:id="rId4"/>
    <p:sldId id="264" r:id="rId5"/>
    <p:sldId id="263" r:id="rId6"/>
    <p:sldId id="265" r:id="rId7"/>
    <p:sldId id="295" r:id="rId8"/>
    <p:sldId id="305" r:id="rId9"/>
    <p:sldId id="306" r:id="rId10"/>
    <p:sldId id="307" r:id="rId11"/>
    <p:sldId id="308" r:id="rId12"/>
    <p:sldId id="309" r:id="rId13"/>
    <p:sldId id="310" r:id="rId14"/>
    <p:sldId id="318" r:id="rId15"/>
    <p:sldId id="304" r:id="rId16"/>
    <p:sldId id="297" r:id="rId17"/>
    <p:sldId id="298" r:id="rId18"/>
    <p:sldId id="299" r:id="rId19"/>
    <p:sldId id="300" r:id="rId20"/>
    <p:sldId id="312" r:id="rId21"/>
    <p:sldId id="311" r:id="rId22"/>
    <p:sldId id="261" r:id="rId23"/>
    <p:sldId id="313" r:id="rId24"/>
    <p:sldId id="314" r:id="rId25"/>
    <p:sldId id="317" r:id="rId26"/>
    <p:sldId id="316" r:id="rId27"/>
    <p:sldId id="283" r:id="rId28"/>
    <p:sldId id="302" r:id="rId29"/>
    <p:sldId id="303" r:id="rId30"/>
    <p:sldId id="290" r:id="rId31"/>
    <p:sldId id="284" r:id="rId32"/>
    <p:sldId id="285" r:id="rId33"/>
    <p:sldId id="286" r:id="rId34"/>
    <p:sldId id="287" r:id="rId35"/>
    <p:sldId id="288" r:id="rId36"/>
    <p:sldId id="289" r:id="rId37"/>
    <p:sldId id="294" r:id="rId3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70138" autoAdjust="0"/>
  </p:normalViewPr>
  <p:slideViewPr>
    <p:cSldViewPr snapToGrid="0">
      <p:cViewPr varScale="1">
        <p:scale>
          <a:sx n="80" d="100"/>
          <a:sy n="80" d="100"/>
        </p:scale>
        <p:origin x="16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4FA8586-838C-4D54-924F-1C8E2A6B14E1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5EDDD92-1125-4C87-868B-8E00C2977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75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DDD92-1125-4C87-868B-8E00C2977E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959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0F17-8D21-40BE-81D2-DD6C69AE626F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866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0F17-8D21-40BE-81D2-DD6C69AE626F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620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0143A-2B31-4D17-BCA1-78832D92AE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4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622778" y="1023249"/>
            <a:ext cx="4697942" cy="350551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177" tIns="46589" rIns="93177" bIns="46589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12216" y="4867699"/>
            <a:ext cx="5527181" cy="38896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1444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0143A-2B31-4D17-BCA1-78832D92AE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788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058E2-978C-49CB-BF01-4868DD70D16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61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63853-9FAC-4224-BEA9-855DD55E49B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200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63853-9FAC-4224-BEA9-855DD55E49B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810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63853-9FAC-4224-BEA9-855DD55E49B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743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63853-9FAC-4224-BEA9-855DD55E49B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828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DDD92-1125-4C87-868B-8E00C2977E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63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DDD92-1125-4C87-868B-8E00C2977E9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980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DDD92-1125-4C87-868B-8E00C2977E9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914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DDD92-1125-4C87-868B-8E00C2977E9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609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0143A-2B31-4D17-BCA1-78832D92AE4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5021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0143A-2B31-4D17-BCA1-78832D92AE4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304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0143A-2B31-4D17-BCA1-78832D92AE4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254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0143A-2B31-4D17-BCA1-78832D92AE4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801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DDD92-1125-4C87-868B-8E00C2977E9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596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DDD92-1125-4C87-868B-8E00C2977E9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014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DDD92-1125-4C87-868B-8E00C2977E9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51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DDD92-1125-4C87-868B-8E00C2977E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85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DDD92-1125-4C87-868B-8E00C2977E9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428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DDD92-1125-4C87-868B-8E00C2977E9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700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DDD92-1125-4C87-868B-8E00C2977E9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671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DDD92-1125-4C87-868B-8E00C2977E9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285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DDD92-1125-4C87-868B-8E00C2977E9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363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DDD92-1125-4C87-868B-8E00C2977E9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043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DDD92-1125-4C87-868B-8E00C2977E9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469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DDD92-1125-4C87-868B-8E00C2977E9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82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0143A-2B31-4D17-BCA1-78832D92AE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71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0143A-2B31-4D17-BCA1-78832D92AE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26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250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DDD92-1125-4C87-868B-8E00C2977E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6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0143A-2B31-4D17-BCA1-78832D92AE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40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0F17-8D21-40BE-81D2-DD6C69AE626F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308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396B-B7E9-423F-BE20-081C662B972A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2BD3-D5F0-49FA-8DEF-F6775B2A1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04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396B-B7E9-423F-BE20-081C662B972A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2BD3-D5F0-49FA-8DEF-F6775B2A1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90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396B-B7E9-423F-BE20-081C662B972A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2BD3-D5F0-49FA-8DEF-F6775B2A1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04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032" y="2368659"/>
            <a:ext cx="10972800" cy="2590800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rgbClr val="7F7F7F"/>
                </a:solidFill>
                <a:latin typeface="Gotham Book" panose="02000603040000020004" pitchFamily="2" charset="0"/>
              </a:defRPr>
            </a:lvl1pPr>
            <a:lvl2pPr marL="457200" indent="0">
              <a:buNone/>
              <a:defRPr sz="2400" baseline="0">
                <a:solidFill>
                  <a:srgbClr val="7F7F7F"/>
                </a:solidFill>
                <a:latin typeface="Gotham Book" panose="02000603040000020004" pitchFamily="2" charset="0"/>
              </a:defRPr>
            </a:lvl2pPr>
            <a:lvl3pPr>
              <a:defRPr sz="1800" baseline="0">
                <a:solidFill>
                  <a:srgbClr val="7F7F7F"/>
                </a:solidFill>
                <a:latin typeface="Gotham Book" panose="02000603040000020004" pitchFamily="2" charset="0"/>
              </a:defRPr>
            </a:lvl3pPr>
            <a:lvl4pPr>
              <a:defRPr sz="1800" baseline="0">
                <a:solidFill>
                  <a:srgbClr val="7F7F7F"/>
                </a:solidFill>
                <a:latin typeface="Gotham Book" panose="02000603040000020004" pitchFamily="2" charset="0"/>
              </a:defRPr>
            </a:lvl4pPr>
            <a:lvl5pPr>
              <a:defRPr sz="1800" baseline="0">
                <a:solidFill>
                  <a:srgbClr val="7F7F7F"/>
                </a:solidFill>
                <a:latin typeface="Gotham Book" panose="02000603040000020004" pitchFamily="2" charset="0"/>
              </a:defRPr>
            </a:lvl5pPr>
          </a:lstStyle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1285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95247" y="354602"/>
            <a:ext cx="966555" cy="81098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032" y="365255"/>
            <a:ext cx="96520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aseline="0">
                <a:solidFill>
                  <a:srgbClr val="51A7BB"/>
                </a:solidFill>
              </a:defRPr>
            </a:lvl1pPr>
          </a:lstStyle>
          <a:p>
            <a:endParaRPr lang="en-US" baseline="0" dirty="0">
              <a:solidFill>
                <a:srgbClr val="51A7BB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74032" y="1301859"/>
            <a:ext cx="96520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aseline="0">
                <a:solidFill>
                  <a:srgbClr val="87A753"/>
                </a:solidFill>
              </a:defRPr>
            </a:lvl1pPr>
          </a:lstStyle>
          <a:p>
            <a:r>
              <a:rPr lang="en-US" sz="3600" baseline="0" dirty="0">
                <a:solidFill>
                  <a:srgbClr val="87A753"/>
                </a:solidFill>
              </a:rPr>
              <a:t>Click to add subtitle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552936"/>
            <a:ext cx="48768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39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032" y="2368659"/>
            <a:ext cx="10972800" cy="2590800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rgbClr val="7F7F7F"/>
                </a:solidFill>
                <a:latin typeface="Gotham Book" panose="02000603040000020004" pitchFamily="2" charset="0"/>
              </a:defRPr>
            </a:lvl1pPr>
            <a:lvl2pPr marL="457200" indent="0">
              <a:buNone/>
              <a:defRPr sz="2400" baseline="0">
                <a:solidFill>
                  <a:srgbClr val="7F7F7F"/>
                </a:solidFill>
                <a:latin typeface="Gotham Book" panose="02000603040000020004" pitchFamily="2" charset="0"/>
              </a:defRPr>
            </a:lvl2pPr>
            <a:lvl3pPr>
              <a:defRPr sz="1800" baseline="0">
                <a:solidFill>
                  <a:srgbClr val="7F7F7F"/>
                </a:solidFill>
                <a:latin typeface="Gotham Book" panose="02000603040000020004" pitchFamily="2" charset="0"/>
              </a:defRPr>
            </a:lvl3pPr>
            <a:lvl4pPr>
              <a:defRPr sz="1800" baseline="0">
                <a:solidFill>
                  <a:srgbClr val="7F7F7F"/>
                </a:solidFill>
                <a:latin typeface="Gotham Book" panose="02000603040000020004" pitchFamily="2" charset="0"/>
              </a:defRPr>
            </a:lvl4pPr>
            <a:lvl5pPr>
              <a:defRPr sz="1800" baseline="0">
                <a:solidFill>
                  <a:srgbClr val="7F7F7F"/>
                </a:solidFill>
                <a:latin typeface="Gotham Book" panose="02000603040000020004" pitchFamily="2" charset="0"/>
              </a:defRPr>
            </a:lvl5pPr>
          </a:lstStyle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1285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95247" y="354602"/>
            <a:ext cx="966555" cy="81098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032" y="365255"/>
            <a:ext cx="96520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aseline="0">
                <a:solidFill>
                  <a:srgbClr val="51A7BB"/>
                </a:solidFill>
              </a:defRPr>
            </a:lvl1pPr>
          </a:lstStyle>
          <a:p>
            <a:endParaRPr lang="en-US" baseline="0" dirty="0">
              <a:solidFill>
                <a:srgbClr val="51A7BB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74032" y="1301859"/>
            <a:ext cx="96520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aseline="0">
                <a:solidFill>
                  <a:srgbClr val="87A753"/>
                </a:solidFill>
              </a:defRPr>
            </a:lvl1pPr>
          </a:lstStyle>
          <a:p>
            <a:r>
              <a:rPr lang="en-US" sz="3600" baseline="0" dirty="0">
                <a:solidFill>
                  <a:srgbClr val="87A753"/>
                </a:solidFill>
              </a:rPr>
              <a:t>Click to add subtitle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552936"/>
            <a:ext cx="48768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837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032" y="2368659"/>
            <a:ext cx="10972800" cy="2590800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rgbClr val="7F7F7F"/>
                </a:solidFill>
                <a:latin typeface="Gotham Book" panose="02000603040000020004" pitchFamily="2" charset="0"/>
              </a:defRPr>
            </a:lvl1pPr>
            <a:lvl2pPr marL="457200" indent="0">
              <a:buNone/>
              <a:defRPr sz="2400" baseline="0">
                <a:solidFill>
                  <a:srgbClr val="7F7F7F"/>
                </a:solidFill>
                <a:latin typeface="Gotham Book" panose="02000603040000020004" pitchFamily="2" charset="0"/>
              </a:defRPr>
            </a:lvl2pPr>
            <a:lvl3pPr>
              <a:defRPr sz="1800" baseline="0">
                <a:solidFill>
                  <a:srgbClr val="7F7F7F"/>
                </a:solidFill>
                <a:latin typeface="Gotham Book" panose="02000603040000020004" pitchFamily="2" charset="0"/>
              </a:defRPr>
            </a:lvl3pPr>
            <a:lvl4pPr>
              <a:defRPr sz="1800" baseline="0">
                <a:solidFill>
                  <a:srgbClr val="7F7F7F"/>
                </a:solidFill>
                <a:latin typeface="Gotham Book" panose="02000603040000020004" pitchFamily="2" charset="0"/>
              </a:defRPr>
            </a:lvl4pPr>
            <a:lvl5pPr>
              <a:defRPr sz="1800" baseline="0">
                <a:solidFill>
                  <a:srgbClr val="7F7F7F"/>
                </a:solidFill>
                <a:latin typeface="Gotham Book" panose="02000603040000020004" pitchFamily="2" charset="0"/>
              </a:defRPr>
            </a:lvl5pPr>
          </a:lstStyle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1285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95247" y="354602"/>
            <a:ext cx="966555" cy="81098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032" y="365255"/>
            <a:ext cx="96520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aseline="0">
                <a:solidFill>
                  <a:srgbClr val="51A7BB"/>
                </a:solidFill>
              </a:defRPr>
            </a:lvl1pPr>
          </a:lstStyle>
          <a:p>
            <a:endParaRPr lang="en-US" baseline="0" dirty="0">
              <a:solidFill>
                <a:srgbClr val="51A7BB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74032" y="1301859"/>
            <a:ext cx="96520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aseline="0">
                <a:solidFill>
                  <a:srgbClr val="87A753"/>
                </a:solidFill>
              </a:defRPr>
            </a:lvl1pPr>
          </a:lstStyle>
          <a:p>
            <a:r>
              <a:rPr lang="en-US" sz="3600" baseline="0" dirty="0">
                <a:solidFill>
                  <a:srgbClr val="87A753"/>
                </a:solidFill>
              </a:rPr>
              <a:t>Click to add subtitle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552936"/>
            <a:ext cx="48768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27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032" y="2368659"/>
            <a:ext cx="10972800" cy="2590800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rgbClr val="7F7F7F"/>
                </a:solidFill>
                <a:latin typeface="Gotham Book" panose="02000603040000020004" pitchFamily="2" charset="0"/>
              </a:defRPr>
            </a:lvl1pPr>
            <a:lvl2pPr marL="457200" indent="0">
              <a:buNone/>
              <a:defRPr sz="2400" baseline="0">
                <a:solidFill>
                  <a:srgbClr val="7F7F7F"/>
                </a:solidFill>
                <a:latin typeface="Gotham Book" panose="02000603040000020004" pitchFamily="2" charset="0"/>
              </a:defRPr>
            </a:lvl2pPr>
            <a:lvl3pPr>
              <a:defRPr sz="1800" baseline="0">
                <a:solidFill>
                  <a:srgbClr val="7F7F7F"/>
                </a:solidFill>
                <a:latin typeface="Gotham Book" panose="02000603040000020004" pitchFamily="2" charset="0"/>
              </a:defRPr>
            </a:lvl3pPr>
            <a:lvl4pPr>
              <a:defRPr sz="1800" baseline="0">
                <a:solidFill>
                  <a:srgbClr val="7F7F7F"/>
                </a:solidFill>
                <a:latin typeface="Gotham Book" panose="02000603040000020004" pitchFamily="2" charset="0"/>
              </a:defRPr>
            </a:lvl4pPr>
            <a:lvl5pPr>
              <a:defRPr sz="1800" baseline="0">
                <a:solidFill>
                  <a:srgbClr val="7F7F7F"/>
                </a:solidFill>
                <a:latin typeface="Gotham Book" panose="02000603040000020004" pitchFamily="2" charset="0"/>
              </a:defRPr>
            </a:lvl5pPr>
          </a:lstStyle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1285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95247" y="354602"/>
            <a:ext cx="966555" cy="81098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032" y="365255"/>
            <a:ext cx="96520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aseline="0">
                <a:solidFill>
                  <a:srgbClr val="51A7BB"/>
                </a:solidFill>
              </a:defRPr>
            </a:lvl1pPr>
          </a:lstStyle>
          <a:p>
            <a:endParaRPr lang="en-US" baseline="0" dirty="0">
              <a:solidFill>
                <a:srgbClr val="51A7BB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74032" y="1301859"/>
            <a:ext cx="96520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aseline="0">
                <a:solidFill>
                  <a:srgbClr val="87A753"/>
                </a:solidFill>
              </a:defRPr>
            </a:lvl1pPr>
          </a:lstStyle>
          <a:p>
            <a:r>
              <a:rPr lang="en-US" sz="3600" baseline="0" dirty="0">
                <a:solidFill>
                  <a:srgbClr val="87A753"/>
                </a:solidFill>
              </a:rPr>
              <a:t>Click to add subtitle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552936"/>
            <a:ext cx="48768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024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396B-B7E9-423F-BE20-081C662B972A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2BD3-D5F0-49FA-8DEF-F6775B2A1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18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396B-B7E9-423F-BE20-081C662B972A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2BD3-D5F0-49FA-8DEF-F6775B2A1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84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396B-B7E9-423F-BE20-081C662B972A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2BD3-D5F0-49FA-8DEF-F6775B2A1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37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396B-B7E9-423F-BE20-081C662B972A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2BD3-D5F0-49FA-8DEF-F6775B2A1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57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396B-B7E9-423F-BE20-081C662B972A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2BD3-D5F0-49FA-8DEF-F6775B2A1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40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396B-B7E9-423F-BE20-081C662B972A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2BD3-D5F0-49FA-8DEF-F6775B2A1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80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396B-B7E9-423F-BE20-081C662B972A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752F2BD3-D5F0-49FA-8DEF-F6775B2A1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47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396B-B7E9-423F-BE20-081C662B972A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2BD3-D5F0-49FA-8DEF-F6775B2A1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94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3BE396B-B7E9-423F-BE20-081C662B972A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752F2BD3-D5F0-49FA-8DEF-F6775B2A1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065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905" r:id="rId12"/>
    <p:sldLayoutId id="2147483906" r:id="rId13"/>
    <p:sldLayoutId id="2147483907" r:id="rId14"/>
    <p:sldLayoutId id="2147483908" r:id="rId15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304" y="681567"/>
            <a:ext cx="10782300" cy="3352800"/>
          </a:xfrm>
        </p:spPr>
        <p:txBody>
          <a:bodyPr>
            <a:normAutofit/>
          </a:bodyPr>
          <a:lstStyle/>
          <a:p>
            <a:r>
              <a:rPr lang="en-US" dirty="0"/>
              <a:t>Mild and Moderate and Severe TBI, Oh My! What’s a teacher to do?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212" y="4584066"/>
            <a:ext cx="9228201" cy="164592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Michael Mohrland, </a:t>
            </a:r>
            <a:r>
              <a:rPr lang="en-US" dirty="0" err="1"/>
              <a:t>PsyD</a:t>
            </a:r>
            <a:r>
              <a:rPr lang="en-US" dirty="0"/>
              <a:t>, ABPP</a:t>
            </a:r>
          </a:p>
          <a:p>
            <a:r>
              <a:rPr lang="en-US" dirty="0"/>
              <a:t>University of Missouri</a:t>
            </a:r>
          </a:p>
          <a:p>
            <a:r>
              <a:rPr lang="en-US" dirty="0"/>
              <a:t>Spring Collaborative Conference</a:t>
            </a:r>
          </a:p>
          <a:p>
            <a:r>
              <a:rPr lang="en-US" dirty="0"/>
              <a:t>Columbia, MO  2019</a:t>
            </a:r>
          </a:p>
        </p:txBody>
      </p:sp>
    </p:spTree>
    <p:extLst>
      <p:ext uri="{BB962C8B-B14F-4D97-AF65-F5344CB8AC3E}">
        <p14:creationId xmlns:p14="http://schemas.microsoft.com/office/powerpoint/2010/main" val="3995908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2579" y="0"/>
            <a:ext cx="7777975" cy="82823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753" y="1595556"/>
            <a:ext cx="5839040" cy="44018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20809" y="6072690"/>
            <a:ext cx="3550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www.newburghschools.org</a:t>
            </a:r>
          </a:p>
        </p:txBody>
      </p:sp>
    </p:spTree>
    <p:extLst>
      <p:ext uri="{BB962C8B-B14F-4D97-AF65-F5344CB8AC3E}">
        <p14:creationId xmlns:p14="http://schemas.microsoft.com/office/powerpoint/2010/main" val="586280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770" y="132483"/>
            <a:ext cx="7628633" cy="81233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6341" y="1302041"/>
            <a:ext cx="3914944" cy="46951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15863" y="5997162"/>
            <a:ext cx="4220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Balance Error Scoring System (BESS) Developed by researchers and clinicians at the University of North Carolina’s Sports Medicine Research Laboratory, Chapel Hill, NC 27599-8700</a:t>
            </a:r>
          </a:p>
        </p:txBody>
      </p:sp>
    </p:spTree>
    <p:extLst>
      <p:ext uri="{BB962C8B-B14F-4D97-AF65-F5344CB8AC3E}">
        <p14:creationId xmlns:p14="http://schemas.microsoft.com/office/powerpoint/2010/main" val="2955620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Concussion Study Take Away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0" y="2108272"/>
            <a:ext cx="9613861" cy="4267127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3200" dirty="0"/>
              <a:t>Multiple aspects of recovery (cognitive, </a:t>
            </a:r>
            <a:r>
              <a:rPr lang="en-US" sz="3200" dirty="0" err="1"/>
              <a:t>Sx</a:t>
            </a:r>
            <a:r>
              <a:rPr lang="en-US" sz="3200" dirty="0"/>
              <a:t>, balance)</a:t>
            </a:r>
          </a:p>
          <a:p>
            <a:r>
              <a:rPr lang="en-US" sz="3200" dirty="0"/>
              <a:t>Subgroups of concussed athletes recover differently</a:t>
            </a:r>
          </a:p>
          <a:p>
            <a:r>
              <a:rPr lang="en-US" sz="3200" dirty="0"/>
              <a:t>Minority remain mildly symptomatic at 3 months</a:t>
            </a:r>
          </a:p>
          <a:p>
            <a:r>
              <a:rPr lang="en-US" sz="3200" dirty="0"/>
              <a:t>Initial symptom presentation predicts recovery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1905463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848995" y="381641"/>
            <a:ext cx="8494012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GB" altLang="en-US" sz="1452" b="1">
                <a:latin typeface="Arial" panose="020B0604020202020204" pitchFamily="34" charset="0"/>
              </a:rPr>
              <a:t>PCS trajectory groups.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304" y="6107683"/>
            <a:ext cx="3591737" cy="6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025" y="1005227"/>
            <a:ext cx="6677982" cy="48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759170" y="5972308"/>
            <a:ext cx="3918652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r>
              <a:rPr lang="en-GB" altLang="en-US" sz="1089" b="1">
                <a:latin typeface="Arial" panose="020B0604020202020204" pitchFamily="34" charset="0"/>
              </a:rPr>
              <a:t>Keith Owen Yeates et al. Pediatrics 2009;123:735-743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948365" y="6613175"/>
            <a:ext cx="4931078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r>
              <a:rPr lang="en-GB" altLang="en-US" sz="907">
                <a:latin typeface="Arial" panose="020B0604020202020204" pitchFamily="34" charset="0"/>
              </a:rPr>
              <a:t>©2009 by American Academy of Pediatrics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7499" y="1651000"/>
            <a:ext cx="334752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Age 8-15</a:t>
            </a:r>
          </a:p>
          <a:p>
            <a:endParaRPr lang="en-US" sz="2800" dirty="0"/>
          </a:p>
          <a:p>
            <a:r>
              <a:rPr lang="en-US" sz="2800" dirty="0"/>
              <a:t>Moderate = 61% TBI</a:t>
            </a:r>
          </a:p>
          <a:p>
            <a:endParaRPr lang="en-US" sz="2800" dirty="0"/>
          </a:p>
          <a:p>
            <a:r>
              <a:rPr lang="en-US" sz="2800" dirty="0" err="1"/>
              <a:t>Sx</a:t>
            </a:r>
            <a:r>
              <a:rPr lang="en-US" sz="2800" dirty="0"/>
              <a:t> typically improve</a:t>
            </a:r>
          </a:p>
          <a:p>
            <a:endParaRPr lang="en-US" sz="2800" dirty="0"/>
          </a:p>
          <a:p>
            <a:r>
              <a:rPr lang="en-US" sz="2800" dirty="0"/>
              <a:t>2/3 of TBI group were in No-PCS group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1187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ED-Served Study Take Away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0" y="2108272"/>
            <a:ext cx="9613861" cy="4267127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3200" dirty="0"/>
              <a:t>Age factors in concussion recovery (ages and stages)</a:t>
            </a:r>
          </a:p>
          <a:p>
            <a:r>
              <a:rPr lang="en-US" sz="3200" dirty="0"/>
              <a:t>Non-sports concussions show less clear recovery</a:t>
            </a:r>
          </a:p>
          <a:p>
            <a:r>
              <a:rPr lang="en-US" sz="3200" dirty="0"/>
              <a:t>Concussion symptoms are seen in non-concussed kids</a:t>
            </a:r>
          </a:p>
          <a:p>
            <a:r>
              <a:rPr lang="en-US" sz="3200" dirty="0"/>
              <a:t>Majority of concussed kids spontaneously recover (</a:t>
            </a:r>
            <a:r>
              <a:rPr lang="en-US" sz="3200" dirty="0" err="1"/>
              <a:t>Sx</a:t>
            </a:r>
            <a:r>
              <a:rPr lang="en-US" sz="3200" dirty="0"/>
              <a:t>)</a:t>
            </a:r>
          </a:p>
          <a:p>
            <a:r>
              <a:rPr lang="en-US" sz="3200" dirty="0"/>
              <a:t>There are other variables at play besides the concussion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3037268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 rot="16200000">
            <a:off x="-1262266" y="2639126"/>
            <a:ext cx="5320014" cy="157974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/>
              <a:t>Effect Sizes of Various Conditions Compared to </a:t>
            </a:r>
            <a:r>
              <a:rPr lang="en-US" sz="2400" b="1" dirty="0" err="1"/>
              <a:t>mTBI</a:t>
            </a:r>
            <a:br>
              <a:rPr lang="en-US" sz="2400" b="1" dirty="0"/>
            </a:br>
            <a:r>
              <a:rPr lang="en-US" sz="2400" b="1" dirty="0" err="1"/>
              <a:t>Larrabee</a:t>
            </a:r>
            <a:r>
              <a:rPr lang="en-US" sz="2400" b="1" dirty="0"/>
              <a:t> &amp; </a:t>
            </a:r>
            <a:r>
              <a:rPr lang="en-US" sz="2400" b="1" dirty="0" err="1"/>
              <a:t>Rohling</a:t>
            </a:r>
            <a:r>
              <a:rPr lang="en-US" sz="2400" b="1" dirty="0"/>
              <a:t>, 2013, Behavioral Sciences &amp; the Law</a:t>
            </a:r>
          </a:p>
        </p:txBody>
      </p:sp>
      <p:pic>
        <p:nvPicPr>
          <p:cNvPr id="79875" name="Content Placeholder 3" descr="IMG_0001_NEW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28356" y="465584"/>
            <a:ext cx="7735287" cy="6296164"/>
          </a:xfrm>
        </p:spPr>
      </p:pic>
      <p:sp>
        <p:nvSpPr>
          <p:cNvPr id="3" name="Rectangle 2"/>
          <p:cNvSpPr/>
          <p:nvPr/>
        </p:nvSpPr>
        <p:spPr>
          <a:xfrm>
            <a:off x="4999097" y="3244334"/>
            <a:ext cx="2193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Orthopedic Controls. </a:t>
            </a:r>
          </a:p>
        </p:txBody>
      </p:sp>
    </p:spTree>
    <p:extLst>
      <p:ext uri="{BB962C8B-B14F-4D97-AF65-F5344CB8AC3E}">
        <p14:creationId xmlns:p14="http://schemas.microsoft.com/office/powerpoint/2010/main" val="2462199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76600" y="1456766"/>
            <a:ext cx="5178996" cy="528680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Recovery on IQ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729524" y="990600"/>
            <a:ext cx="7239000" cy="914400"/>
          </a:xfrm>
        </p:spPr>
        <p:txBody>
          <a:bodyPr/>
          <a:lstStyle/>
          <a:p>
            <a:r>
              <a:rPr lang="en-US" dirty="0"/>
              <a:t>TBI Severity &amp; Age at injury </a:t>
            </a:r>
            <a:r>
              <a:rPr lang="en-US" sz="2000" dirty="0"/>
              <a:t>[Anderson, et al., 2005]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191000" y="1905000"/>
            <a:ext cx="1143000" cy="762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0" y="2667000"/>
            <a:ext cx="21336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29200" y="6172200"/>
            <a:ext cx="457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191000" y="2667000"/>
            <a:ext cx="1066800" cy="381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294598" y="3115236"/>
            <a:ext cx="2173002" cy="2375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858000" y="6172200"/>
            <a:ext cx="381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296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33600" y="1184291"/>
            <a:ext cx="7543800" cy="629885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Recovery on Academics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811348" y="1279655"/>
            <a:ext cx="7239000" cy="9144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Children injured between 1-7 years old</a:t>
            </a:r>
          </a:p>
          <a:p>
            <a:r>
              <a:rPr lang="en-US" sz="2800" dirty="0"/>
              <a:t>Educational Functioning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5895474" y="2322095"/>
            <a:ext cx="3781926" cy="3368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64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Recovery on Academics	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0" y="1402912"/>
            <a:ext cx="7696200" cy="545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12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00200" y="1893517"/>
            <a:ext cx="7458476" cy="497270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Recovery on Adaptive and </a:t>
            </a:r>
            <a:r>
              <a:rPr lang="en-US" dirty="0" err="1"/>
              <a:t>Bx</a:t>
            </a:r>
            <a:r>
              <a:rPr lang="en-US" dirty="0"/>
              <a:t>	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Cattropa</a:t>
            </a:r>
            <a:r>
              <a:rPr lang="en-US" dirty="0"/>
              <a:t>, et al., 2008</a:t>
            </a:r>
          </a:p>
        </p:txBody>
      </p:sp>
      <p:sp>
        <p:nvSpPr>
          <p:cNvPr id="2" name="Rectangle 1"/>
          <p:cNvSpPr/>
          <p:nvPr/>
        </p:nvSpPr>
        <p:spPr>
          <a:xfrm>
            <a:off x="8746958" y="2707105"/>
            <a:ext cx="311718" cy="41591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07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848361"/>
            <a:ext cx="11531600" cy="3355848"/>
          </a:xfrm>
        </p:spPr>
        <p:txBody>
          <a:bodyPr/>
          <a:lstStyle/>
          <a:p>
            <a:pPr algn="ctr"/>
            <a:r>
              <a:rPr lang="en-US" dirty="0"/>
              <a:t>TBI     School Functioning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019300" y="3276600"/>
            <a:ext cx="1117600" cy="660400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82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Predictors of Outcome (</a:t>
            </a:r>
            <a:r>
              <a:rPr lang="en-US" sz="4000" dirty="0" err="1"/>
              <a:t>Catroppa</a:t>
            </a:r>
            <a:r>
              <a:rPr lang="en-US" sz="4000" dirty="0"/>
              <a:t>, et al, 2014)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274" y="2157731"/>
            <a:ext cx="10753725" cy="4896852"/>
          </a:xfrm>
        </p:spPr>
        <p:txBody>
          <a:bodyPr numCol="2">
            <a:normAutofit fontScale="70000" lnSpcReduction="20000"/>
          </a:bodyPr>
          <a:lstStyle/>
          <a:p>
            <a:r>
              <a:rPr lang="en-US" sz="4600" dirty="0"/>
              <a:t>Injury characteristics:</a:t>
            </a:r>
          </a:p>
          <a:p>
            <a:pPr lvl="1"/>
            <a:r>
              <a:rPr lang="en-US" sz="4600" dirty="0"/>
              <a:t>Severity</a:t>
            </a:r>
          </a:p>
          <a:p>
            <a:pPr lvl="1"/>
            <a:r>
              <a:rPr lang="en-US" sz="4600" dirty="0"/>
              <a:t>Extent of damage</a:t>
            </a:r>
          </a:p>
          <a:p>
            <a:pPr lvl="1"/>
            <a:r>
              <a:rPr lang="en-US" sz="4600" dirty="0"/>
              <a:t>Secondary injuries</a:t>
            </a:r>
          </a:p>
          <a:p>
            <a:endParaRPr lang="en-US" sz="4600" dirty="0"/>
          </a:p>
          <a:p>
            <a:r>
              <a:rPr lang="en-US" sz="4600" dirty="0"/>
              <a:t>Developmental factors:</a:t>
            </a:r>
          </a:p>
          <a:p>
            <a:pPr lvl="1"/>
            <a:r>
              <a:rPr lang="en-US" sz="4600" dirty="0"/>
              <a:t>Timing and Location</a:t>
            </a:r>
          </a:p>
          <a:p>
            <a:endParaRPr lang="en-US" sz="4600" dirty="0"/>
          </a:p>
          <a:p>
            <a:endParaRPr lang="en-US" sz="4600" dirty="0"/>
          </a:p>
          <a:p>
            <a:endParaRPr lang="en-US" sz="4600" dirty="0"/>
          </a:p>
          <a:p>
            <a:endParaRPr lang="en-US" sz="4600" dirty="0"/>
          </a:p>
          <a:p>
            <a:r>
              <a:rPr lang="en-US" sz="4600" dirty="0"/>
              <a:t>Pre-injury factors:</a:t>
            </a:r>
          </a:p>
          <a:p>
            <a:pPr lvl="1"/>
            <a:r>
              <a:rPr lang="en-US" sz="4600" dirty="0"/>
              <a:t>Genetic, cognitive, gender, healthy behaviors, symptoms (HA)</a:t>
            </a:r>
          </a:p>
          <a:p>
            <a:endParaRPr lang="en-US" sz="4600" dirty="0"/>
          </a:p>
          <a:p>
            <a:r>
              <a:rPr lang="en-US" sz="4600" dirty="0"/>
              <a:t>Environmental factors:</a:t>
            </a:r>
          </a:p>
          <a:p>
            <a:pPr lvl="1"/>
            <a:r>
              <a:rPr lang="en-US" sz="4600" dirty="0"/>
              <a:t>SES, family, social</a:t>
            </a:r>
          </a:p>
          <a:p>
            <a:endParaRPr lang="en-US" sz="4600" dirty="0"/>
          </a:p>
          <a:p>
            <a:r>
              <a:rPr lang="en-US" sz="4600" dirty="0"/>
              <a:t>Genetic:</a:t>
            </a:r>
          </a:p>
          <a:p>
            <a:pPr lvl="1"/>
            <a:r>
              <a:rPr lang="en-US" sz="4600" dirty="0"/>
              <a:t>TBD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629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TBI Take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5334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TBI severity is on a continuum from microscopic and transient – to – structural and permanent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There is much more than just cognitive/learning affected by brain injuries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Clinical presentation is extremely variable and individual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Recovery is influenced by genetic, physiological, individual, and social factors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Treatment will require proactive planning, collaboration, and creativity</a:t>
            </a:r>
          </a:p>
        </p:txBody>
      </p:sp>
    </p:spTree>
    <p:extLst>
      <p:ext uri="{BB962C8B-B14F-4D97-AF65-F5344CB8AC3E}">
        <p14:creationId xmlns:p14="http://schemas.microsoft.com/office/powerpoint/2010/main" val="154955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Accommodations &amp; Interventions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837" y="4123267"/>
            <a:ext cx="2143125" cy="2143125"/>
          </a:xfrm>
          <a:prstGeom prst="rect">
            <a:avLst/>
          </a:prstGeom>
        </p:spPr>
      </p:pic>
      <p:sp>
        <p:nvSpPr>
          <p:cNvPr id="4" name="AutoShape 2" descr="Image result for first aid"/>
          <p:cNvSpPr>
            <a:spLocks noGrp="1" noChangeAspect="1" noChangeArrowheads="1"/>
          </p:cNvSpPr>
          <p:nvPr>
            <p:ph type="body"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98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CDC Guidelines (2018)</a:t>
            </a:r>
            <a:br>
              <a:rPr lang="en-US" dirty="0"/>
            </a:br>
            <a:r>
              <a:rPr lang="en-US" dirty="0"/>
              <a:t>Synopsis of the “</a:t>
            </a:r>
            <a:r>
              <a:rPr lang="en-US" dirty="0" err="1"/>
              <a:t>Shoulds</a:t>
            </a:r>
            <a:r>
              <a:rPr lang="en-US" dirty="0"/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2036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u="sng" dirty="0"/>
              <a:t>TREATMENT</a:t>
            </a:r>
            <a:endParaRPr lang="en-US" sz="3200" dirty="0"/>
          </a:p>
          <a:p>
            <a:r>
              <a:rPr lang="en-US" sz="3200" dirty="0"/>
              <a:t>Restrict physical and cognitive activity first several days</a:t>
            </a:r>
          </a:p>
          <a:p>
            <a:r>
              <a:rPr lang="en-US" sz="3200" dirty="0"/>
              <a:t>Then, resume gradual schedule of activity not exacerbating </a:t>
            </a:r>
            <a:r>
              <a:rPr lang="en-US" sz="3200" dirty="0" err="1"/>
              <a:t>Sx</a:t>
            </a:r>
            <a:endParaRPr lang="en-US" sz="3200" dirty="0"/>
          </a:p>
          <a:p>
            <a:pPr lvl="1"/>
            <a:r>
              <a:rPr lang="en-US" sz="2800" dirty="0"/>
              <a:t>Ideally after 48 hours of injury (Davis, 2017; Schneider, 2017)</a:t>
            </a:r>
          </a:p>
          <a:p>
            <a:r>
              <a:rPr lang="en-US" sz="3200" dirty="0"/>
              <a:t>Resume normal activities when at baseline and symptom-free (rest &amp; physical exertion)</a:t>
            </a:r>
          </a:p>
          <a:p>
            <a:pPr lvl="1"/>
            <a:endParaRPr lang="en-US" sz="24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067071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CDC Guidelines (2018)</a:t>
            </a:r>
            <a:br>
              <a:rPr lang="en-US" dirty="0"/>
            </a:br>
            <a:r>
              <a:rPr lang="en-US" dirty="0"/>
              <a:t>Synopsis of the “</a:t>
            </a:r>
            <a:r>
              <a:rPr lang="en-US" dirty="0" err="1"/>
              <a:t>Shoulds</a:t>
            </a:r>
            <a:r>
              <a:rPr lang="en-US" dirty="0"/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102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u="sng" dirty="0"/>
              <a:t>TREATMENT</a:t>
            </a:r>
            <a:endParaRPr lang="en-US" sz="3200" dirty="0"/>
          </a:p>
          <a:p>
            <a:r>
              <a:rPr lang="en-US" sz="3200" dirty="0"/>
              <a:t>Return to School:</a:t>
            </a:r>
          </a:p>
          <a:p>
            <a:pPr lvl="1"/>
            <a:r>
              <a:rPr lang="en-US" sz="2800" dirty="0"/>
              <a:t>Gradually increase duration and intensity as tolerated</a:t>
            </a:r>
          </a:p>
          <a:p>
            <a:pPr lvl="1"/>
            <a:r>
              <a:rPr lang="en-US" sz="2800" dirty="0"/>
              <a:t>Customize return-to-school protocols (based on the kid)</a:t>
            </a:r>
          </a:p>
          <a:p>
            <a:pPr lvl="1"/>
            <a:r>
              <a:rPr lang="en-US" sz="2800" dirty="0"/>
              <a:t>Consider formal educational supports in prolonged recovery (504/IEP)</a:t>
            </a:r>
          </a:p>
          <a:p>
            <a:pPr lvl="1"/>
            <a:r>
              <a:rPr lang="en-US" sz="2800" dirty="0"/>
              <a:t>Collaborative monitoring of </a:t>
            </a:r>
            <a:r>
              <a:rPr lang="en-US" sz="2800" dirty="0" err="1"/>
              <a:t>Sx</a:t>
            </a:r>
            <a:r>
              <a:rPr lang="en-US" sz="2800" dirty="0"/>
              <a:t> and academic </a:t>
            </a:r>
            <a:r>
              <a:rPr lang="en-US" sz="2800" dirty="0" err="1"/>
              <a:t>Fx</a:t>
            </a:r>
            <a:endParaRPr lang="en-US" sz="2800" dirty="0"/>
          </a:p>
          <a:p>
            <a:pPr lvl="1"/>
            <a:r>
              <a:rPr lang="en-US" sz="2800" dirty="0"/>
              <a:t>Refer to specialist in pediatric </a:t>
            </a:r>
            <a:r>
              <a:rPr lang="en-US" sz="2800" dirty="0" err="1"/>
              <a:t>mTBI</a:t>
            </a:r>
            <a:r>
              <a:rPr lang="en-US" sz="2800" dirty="0"/>
              <a:t> if prolonged recovery</a:t>
            </a:r>
          </a:p>
          <a:p>
            <a:pPr lvl="1"/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895220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Return-to-school schedule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81038" y="2336799"/>
          <a:ext cx="9034462" cy="292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86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r>
                        <a:rPr lang="en-US" sz="2800" dirty="0"/>
                        <a:t>Stage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Activity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Daily activities at home (no </a:t>
                      </a:r>
                      <a:r>
                        <a:rPr lang="en-US" sz="2800" dirty="0" err="1"/>
                        <a:t>Sx</a:t>
                      </a:r>
                      <a:r>
                        <a:rPr lang="en-US" sz="2800" dirty="0"/>
                        <a:t> increase)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r>
                        <a:rPr lang="en-US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School activities (homework; reading, </a:t>
                      </a:r>
                      <a:r>
                        <a:rPr lang="en-US" sz="2800" dirty="0" err="1"/>
                        <a:t>etc</a:t>
                      </a:r>
                      <a:r>
                        <a:rPr lang="en-US" sz="28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r>
                        <a:rPr lang="en-US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Return to school part-time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r>
                        <a:rPr lang="en-US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Return</a:t>
                      </a:r>
                      <a:r>
                        <a:rPr lang="en-US" sz="2800" baseline="0" dirty="0"/>
                        <a:t> to school full-time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50900" y="5753100"/>
            <a:ext cx="506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O’Neill, et al., 2017, Rehabilitation Psychology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007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Return-to-sport schedule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81038" y="2336800"/>
          <a:ext cx="7510462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5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4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Stage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Activity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Symptom-limited activity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Light aerobic exercise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Sport-specific exercise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Non-contact training drills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Full contact</a:t>
                      </a:r>
                      <a:r>
                        <a:rPr lang="en-US" sz="2800" baseline="0" dirty="0"/>
                        <a:t> practice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Return to sport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20178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TBI Treatment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509436"/>
          </a:xfrm>
        </p:spPr>
        <p:txBody>
          <a:bodyPr>
            <a:normAutofit/>
          </a:bodyPr>
          <a:lstStyle/>
          <a:p>
            <a:r>
              <a:rPr lang="en-US" sz="3200" dirty="0"/>
              <a:t>Involve the family</a:t>
            </a:r>
          </a:p>
          <a:p>
            <a:r>
              <a:rPr lang="en-US" sz="3200" dirty="0"/>
              <a:t>Behavior intervention has best empirical support</a:t>
            </a:r>
          </a:p>
          <a:p>
            <a:r>
              <a:rPr lang="en-US" sz="3200" dirty="0"/>
              <a:t>Know your State laws and School policy</a:t>
            </a:r>
          </a:p>
          <a:p>
            <a:r>
              <a:rPr lang="en-US" sz="3200" dirty="0"/>
              <a:t>School providers are key</a:t>
            </a:r>
          </a:p>
          <a:p>
            <a:pPr lvl="1"/>
            <a:r>
              <a:rPr lang="en-US" sz="3200" dirty="0"/>
              <a:t>Communication/collaboration</a:t>
            </a:r>
          </a:p>
          <a:p>
            <a:pPr lvl="1"/>
            <a:r>
              <a:rPr lang="en-US" sz="3200" dirty="0"/>
              <a:t>Positive outlook</a:t>
            </a:r>
          </a:p>
          <a:p>
            <a:pPr lvl="1"/>
            <a:r>
              <a:rPr lang="en-US" sz="3200" dirty="0"/>
              <a:t>Proactive planning</a:t>
            </a:r>
          </a:p>
          <a:p>
            <a:pPr lvl="1"/>
            <a:r>
              <a:rPr lang="en-US" sz="3200" dirty="0"/>
              <a:t>Flexibility</a:t>
            </a:r>
          </a:p>
        </p:txBody>
      </p:sp>
    </p:spTree>
    <p:extLst>
      <p:ext uri="{BB962C8B-B14F-4D97-AF65-F5344CB8AC3E}">
        <p14:creationId xmlns:p14="http://schemas.microsoft.com/office/powerpoint/2010/main" val="25775168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981" y="312821"/>
            <a:ext cx="617646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319" y="312821"/>
            <a:ext cx="5875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598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197" y="312821"/>
            <a:ext cx="8689518" cy="62713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253" y="2346158"/>
            <a:ext cx="122722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www. canchild.ca</a:t>
            </a:r>
          </a:p>
        </p:txBody>
      </p:sp>
    </p:spTree>
    <p:extLst>
      <p:ext uri="{BB962C8B-B14F-4D97-AF65-F5344CB8AC3E}">
        <p14:creationId xmlns:p14="http://schemas.microsoft.com/office/powerpoint/2010/main" val="1189015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Severity of TBI Scale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9502" y="2413000"/>
            <a:ext cx="1080120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974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-na.ssl-images-amazon.com/images/I/51DBnEbucKL._SX379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775" y="300036"/>
            <a:ext cx="4568825" cy="598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2450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Cognitive Rehabilitation:  Fatigue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545531"/>
          </a:xfrm>
        </p:spPr>
        <p:txBody>
          <a:bodyPr/>
          <a:lstStyle/>
          <a:p>
            <a:r>
              <a:rPr lang="en-US" sz="2800" dirty="0"/>
              <a:t>What:  </a:t>
            </a:r>
          </a:p>
          <a:p>
            <a:pPr lvl="1"/>
            <a:r>
              <a:rPr lang="en-US" sz="2800" dirty="0"/>
              <a:t>Physical, Mental, Emotional</a:t>
            </a:r>
          </a:p>
          <a:p>
            <a:pPr lvl="1"/>
            <a:r>
              <a:rPr lang="en-US" sz="2800" dirty="0"/>
              <a:t>Complex Interactive Cycles: [primary v secondary; physiological v psychological)</a:t>
            </a:r>
          </a:p>
          <a:p>
            <a:pPr lvl="2"/>
            <a:r>
              <a:rPr lang="en-US" sz="2400" dirty="0"/>
              <a:t>Therefore, combination of interventions work best</a:t>
            </a:r>
          </a:p>
          <a:p>
            <a:r>
              <a:rPr lang="en-US" sz="2800" dirty="0"/>
              <a:t>Try This:</a:t>
            </a:r>
          </a:p>
          <a:p>
            <a:pPr lvl="1"/>
            <a:r>
              <a:rPr lang="en-US" sz="2800" dirty="0"/>
              <a:t>Cover medical bases</a:t>
            </a:r>
          </a:p>
          <a:p>
            <a:pPr lvl="1"/>
            <a:r>
              <a:rPr lang="en-US" sz="2800" dirty="0"/>
              <a:t>Outside school options (sleep, exercise, nutrition)</a:t>
            </a:r>
          </a:p>
          <a:p>
            <a:pPr lvl="1"/>
            <a:r>
              <a:rPr lang="en-US" sz="2800" dirty="0"/>
              <a:t>Talk about it (what you see/they feel, triggers, patterns, coping)</a:t>
            </a:r>
          </a:p>
          <a:p>
            <a:pPr lvl="1"/>
            <a:r>
              <a:rPr lang="en-US" sz="2800" dirty="0"/>
              <a:t>Experiment…</a:t>
            </a:r>
          </a:p>
          <a:p>
            <a:pPr marL="4572" lvl="1" indent="0">
              <a:buNone/>
            </a:pPr>
            <a:endParaRPr lang="en-US" dirty="0"/>
          </a:p>
          <a:p>
            <a:pPr marL="4572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3243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Cognitive Rehabilitation:  Fatigue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48" y="1819174"/>
            <a:ext cx="10753725" cy="4521467"/>
          </a:xfrm>
        </p:spPr>
        <p:txBody>
          <a:bodyPr>
            <a:noAutofit/>
          </a:bodyPr>
          <a:lstStyle/>
          <a:p>
            <a:r>
              <a:rPr lang="en-US" sz="3200" dirty="0"/>
              <a:t>Experiment Options:</a:t>
            </a:r>
          </a:p>
          <a:p>
            <a:pPr lvl="1"/>
            <a:r>
              <a:rPr lang="en-US" sz="3200" dirty="0"/>
              <a:t>Analogies (gas, batteries, </a:t>
            </a:r>
            <a:r>
              <a:rPr lang="en-US" sz="3200" dirty="0" err="1"/>
              <a:t>wi-fi</a:t>
            </a:r>
            <a:r>
              <a:rPr lang="en-US" sz="3200" dirty="0"/>
              <a:t> signal)</a:t>
            </a:r>
          </a:p>
          <a:p>
            <a:pPr lvl="1"/>
            <a:r>
              <a:rPr lang="en-US" sz="3200" dirty="0"/>
              <a:t>List options to recharge energy (gas station, chargers)</a:t>
            </a:r>
          </a:p>
          <a:p>
            <a:pPr lvl="1"/>
            <a:r>
              <a:rPr lang="en-US" sz="3200" dirty="0"/>
              <a:t>Use visual supports (gauges, graphs, scales, stoplights) for insight/prompt</a:t>
            </a:r>
          </a:p>
          <a:p>
            <a:pPr lvl="2"/>
            <a:r>
              <a:rPr lang="en-US" sz="2800" dirty="0"/>
              <a:t>Intervene at or before 50%</a:t>
            </a:r>
          </a:p>
          <a:p>
            <a:pPr lvl="1"/>
            <a:r>
              <a:rPr lang="en-US" sz="3200" dirty="0"/>
              <a:t>3 P’s [PACE – PRIORITIZE – PLAN]</a:t>
            </a:r>
          </a:p>
          <a:p>
            <a:pPr lvl="2"/>
            <a:r>
              <a:rPr lang="en-US" sz="2800" dirty="0"/>
              <a:t>Pace: scheduled breaks, relaxation</a:t>
            </a:r>
          </a:p>
          <a:p>
            <a:pPr lvl="2"/>
            <a:r>
              <a:rPr lang="en-US" sz="2800" dirty="0"/>
              <a:t>Prioritize: Importance/Urgency/Enjoyment</a:t>
            </a:r>
          </a:p>
          <a:p>
            <a:pPr lvl="2"/>
            <a:r>
              <a:rPr lang="en-US" sz="2800" dirty="0"/>
              <a:t>Plan: Begin with the end in mind, when most refreshed, bank of coping options</a:t>
            </a:r>
          </a:p>
        </p:txBody>
      </p:sp>
    </p:spTree>
    <p:extLst>
      <p:ext uri="{BB962C8B-B14F-4D97-AF65-F5344CB8AC3E}">
        <p14:creationId xmlns:p14="http://schemas.microsoft.com/office/powerpoint/2010/main" val="27655975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Cognitive Rehabilitation:  Attention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569594"/>
          </a:xfrm>
        </p:spPr>
        <p:txBody>
          <a:bodyPr>
            <a:normAutofit/>
          </a:bodyPr>
          <a:lstStyle/>
          <a:p>
            <a:r>
              <a:rPr lang="en-US" sz="3600" dirty="0"/>
              <a:t>What:</a:t>
            </a:r>
          </a:p>
          <a:p>
            <a:pPr lvl="1"/>
            <a:r>
              <a:rPr lang="en-US" sz="3600" dirty="0"/>
              <a:t>Alerting – Orienting – Executing</a:t>
            </a:r>
          </a:p>
          <a:p>
            <a:r>
              <a:rPr lang="en-US" sz="3600" dirty="0"/>
              <a:t>Try This: </a:t>
            </a:r>
          </a:p>
          <a:p>
            <a:pPr lvl="1"/>
            <a:r>
              <a:rPr lang="en-US" sz="3600" dirty="0"/>
              <a:t>Metaphor (flashlight, lighthouse)</a:t>
            </a:r>
          </a:p>
          <a:p>
            <a:pPr lvl="1"/>
            <a:r>
              <a:rPr lang="en-US" sz="3600" dirty="0"/>
              <a:t>Environment (reduce distractors, visual prompts)</a:t>
            </a:r>
          </a:p>
        </p:txBody>
      </p:sp>
    </p:spTree>
    <p:extLst>
      <p:ext uri="{BB962C8B-B14F-4D97-AF65-F5344CB8AC3E}">
        <p14:creationId xmlns:p14="http://schemas.microsoft.com/office/powerpoint/2010/main" val="25401860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Cognitive Rehabilitation:  Executive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509436"/>
          </a:xfrm>
        </p:spPr>
        <p:txBody>
          <a:bodyPr/>
          <a:lstStyle/>
          <a:p>
            <a:r>
              <a:rPr lang="en-US" sz="3600" dirty="0"/>
              <a:t>What: </a:t>
            </a:r>
          </a:p>
          <a:p>
            <a:pPr lvl="1"/>
            <a:r>
              <a:rPr lang="en-US" sz="3600" dirty="0"/>
              <a:t>Thermostat and Coach</a:t>
            </a:r>
          </a:p>
          <a:p>
            <a:r>
              <a:rPr lang="en-US" sz="3600" dirty="0"/>
              <a:t>Try This:</a:t>
            </a:r>
          </a:p>
          <a:p>
            <a:pPr lvl="1"/>
            <a:r>
              <a:rPr lang="en-US" sz="3600" dirty="0"/>
              <a:t>Metacognitive Strategy Instruction (self-monitoring, self-regulation)</a:t>
            </a:r>
          </a:p>
          <a:p>
            <a:pPr lvl="1"/>
            <a:r>
              <a:rPr lang="en-US" sz="3600" dirty="0"/>
              <a:t>Problem Solving Strategy Instruction</a:t>
            </a:r>
          </a:p>
          <a:p>
            <a:pPr lvl="1"/>
            <a:r>
              <a:rPr lang="en-US" sz="3600" dirty="0"/>
              <a:t>Use BRIEF-2</a:t>
            </a:r>
          </a:p>
          <a:p>
            <a:pPr marL="4572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7485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Cognitive Rehabilitation:  Executive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1780674"/>
            <a:ext cx="10753725" cy="475247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Inhibition:</a:t>
            </a:r>
          </a:p>
          <a:p>
            <a:pPr lvl="1"/>
            <a:r>
              <a:rPr lang="en-US" sz="2800" dirty="0"/>
              <a:t>Stop/Think</a:t>
            </a:r>
          </a:p>
          <a:p>
            <a:r>
              <a:rPr lang="en-US" sz="2800" dirty="0"/>
              <a:t>Flexibility:</a:t>
            </a:r>
          </a:p>
          <a:p>
            <a:pPr lvl="1"/>
            <a:r>
              <a:rPr lang="en-US" sz="2800" dirty="0"/>
              <a:t>Zoom In/Out</a:t>
            </a:r>
          </a:p>
          <a:p>
            <a:r>
              <a:rPr lang="en-US" sz="2800" dirty="0"/>
              <a:t>Regulation:</a:t>
            </a:r>
          </a:p>
          <a:p>
            <a:pPr lvl="1"/>
            <a:r>
              <a:rPr lang="en-US" sz="2800" dirty="0"/>
              <a:t>Motivational Interviewing, Relaxation Techniques, Self-Monitoring</a:t>
            </a:r>
          </a:p>
          <a:p>
            <a:r>
              <a:rPr lang="en-US" sz="2800" dirty="0"/>
              <a:t>Initiation:</a:t>
            </a:r>
          </a:p>
          <a:p>
            <a:pPr lvl="1"/>
            <a:r>
              <a:rPr lang="en-US" sz="2800" dirty="0"/>
              <a:t>Alerts, motivate, ramp-up</a:t>
            </a:r>
          </a:p>
          <a:p>
            <a:r>
              <a:rPr lang="en-US" sz="2800" dirty="0"/>
              <a:t>Planning/Organizing:</a:t>
            </a:r>
          </a:p>
          <a:p>
            <a:pPr lvl="1"/>
            <a:r>
              <a:rPr lang="en-US" sz="2800" dirty="0"/>
              <a:t>Planner/Organizer</a:t>
            </a:r>
          </a:p>
          <a:p>
            <a:r>
              <a:rPr lang="en-US" sz="2800" dirty="0"/>
              <a:t>Problem Solving:</a:t>
            </a:r>
          </a:p>
          <a:p>
            <a:pPr marL="4572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3550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Cognitive Rehabilitation: 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509436"/>
          </a:xfrm>
        </p:spPr>
        <p:txBody>
          <a:bodyPr>
            <a:normAutofit/>
          </a:bodyPr>
          <a:lstStyle/>
          <a:p>
            <a:r>
              <a:rPr lang="en-US" sz="2800" dirty="0"/>
              <a:t>What: </a:t>
            </a:r>
          </a:p>
          <a:p>
            <a:pPr lvl="1"/>
            <a:r>
              <a:rPr lang="en-US" sz="2800" dirty="0"/>
              <a:t>Types:  Procedural v Explicit</a:t>
            </a:r>
          </a:p>
          <a:p>
            <a:pPr lvl="1"/>
            <a:r>
              <a:rPr lang="en-US" sz="2800" dirty="0"/>
              <a:t>Processes:  Encoding v Retrieving</a:t>
            </a:r>
          </a:p>
          <a:p>
            <a:r>
              <a:rPr lang="en-US" sz="2800" dirty="0"/>
              <a:t>Try This:</a:t>
            </a:r>
          </a:p>
          <a:p>
            <a:pPr lvl="1"/>
            <a:r>
              <a:rPr lang="en-US" sz="2800" dirty="0"/>
              <a:t>Errorless Learning			Chunking</a:t>
            </a:r>
          </a:p>
          <a:p>
            <a:pPr lvl="1"/>
            <a:r>
              <a:rPr lang="en-US" sz="2800" dirty="0"/>
              <a:t>Spaced Retrieval				Visual Imagery</a:t>
            </a:r>
          </a:p>
          <a:p>
            <a:pPr lvl="1"/>
            <a:r>
              <a:rPr lang="en-US" sz="2800" dirty="0"/>
              <a:t>Retrieval Practice			Mnemonics</a:t>
            </a:r>
          </a:p>
          <a:p>
            <a:pPr lvl="1"/>
            <a:r>
              <a:rPr lang="en-US" sz="2800" dirty="0"/>
              <a:t>Associations				</a:t>
            </a:r>
            <a:r>
              <a:rPr lang="en-US" sz="2800" dirty="0" err="1"/>
              <a:t>Mindmaps</a:t>
            </a:r>
            <a:endParaRPr lang="en-US" sz="2800" dirty="0"/>
          </a:p>
          <a:p>
            <a:pPr lvl="1"/>
            <a:r>
              <a:rPr lang="en-US" sz="2800" dirty="0"/>
              <a:t>External Aides			</a:t>
            </a:r>
          </a:p>
        </p:txBody>
      </p:sp>
    </p:spTree>
    <p:extLst>
      <p:ext uri="{BB962C8B-B14F-4D97-AF65-F5344CB8AC3E}">
        <p14:creationId xmlns:p14="http://schemas.microsoft.com/office/powerpoint/2010/main" val="8752054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5" y="138585"/>
            <a:ext cx="10772775" cy="1658198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5" y="1335505"/>
            <a:ext cx="10753343" cy="5317958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Missouri State High School Activities Association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www.mshsaa.org</a:t>
            </a:r>
          </a:p>
          <a:p>
            <a:r>
              <a:rPr lang="en-US" sz="2800" dirty="0"/>
              <a:t>Centers for Disease Control &amp; Prevention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www.cdc.gov/traumaticbraininjury/</a:t>
            </a:r>
          </a:p>
          <a:p>
            <a:r>
              <a:rPr lang="en-US" sz="2800" dirty="0"/>
              <a:t>Concussion Management – The Team Plan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https://health.mo.gov/living/families/shcn/pdf/ConcussionManagement.pdf</a:t>
            </a:r>
          </a:p>
          <a:p>
            <a:r>
              <a:rPr lang="en-US" sz="2800" dirty="0"/>
              <a:t>Missouri Department of Health &amp; Senior Services</a:t>
            </a:r>
          </a:p>
          <a:p>
            <a:pPr lvl="1"/>
            <a:r>
              <a:rPr lang="en-US" sz="2800" dirty="0"/>
              <a:t>health.mo.gov/living/</a:t>
            </a:r>
            <a:r>
              <a:rPr lang="en-US" sz="2800" dirty="0" err="1"/>
              <a:t>healthcondiseases</a:t>
            </a:r>
            <a:r>
              <a:rPr lang="en-US" sz="2800" dirty="0"/>
              <a:t>/</a:t>
            </a:r>
            <a:r>
              <a:rPr lang="en-US" sz="2800" dirty="0" err="1"/>
              <a:t>tbi</a:t>
            </a:r>
            <a:r>
              <a:rPr lang="en-US" sz="2800" dirty="0"/>
              <a:t>/</a:t>
            </a:r>
          </a:p>
          <a:p>
            <a:r>
              <a:rPr lang="en-US" sz="2800" dirty="0"/>
              <a:t>Nationwide Children’s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https://www.nationwidechildrens.org/specialties/concussion-clinic</a:t>
            </a:r>
          </a:p>
          <a:p>
            <a:r>
              <a:rPr lang="en-US" sz="2800" dirty="0" err="1"/>
              <a:t>BrainSTEPS</a:t>
            </a:r>
            <a:r>
              <a:rPr lang="en-US" sz="2800" dirty="0">
                <a:solidFill>
                  <a:schemeClr val="tx1"/>
                </a:solidFill>
              </a:rPr>
              <a:t> (www.brainsteps.net)</a:t>
            </a:r>
          </a:p>
          <a:p>
            <a:r>
              <a:rPr lang="en-US" sz="2800" dirty="0"/>
              <a:t>McMaster</a:t>
            </a:r>
            <a:r>
              <a:rPr lang="en-US" sz="2800" dirty="0">
                <a:solidFill>
                  <a:schemeClr val="tx1"/>
                </a:solidFill>
              </a:rPr>
              <a:t> (canchild.ca)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pPr lvl="1"/>
            <a:endParaRPr lang="en-US" sz="24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83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Concussion Definitions:</a:t>
            </a:r>
            <a:br>
              <a:rPr lang="en-US" dirty="0"/>
            </a:br>
            <a:r>
              <a:rPr lang="en-US" dirty="0"/>
              <a:t>CDC (WHO, ACRM)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250291"/>
            <a:ext cx="11092579" cy="452112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/>
              <a:t>“</a:t>
            </a:r>
            <a:r>
              <a:rPr lang="en-US" sz="2800" b="1" dirty="0"/>
              <a:t>Mild Traumatic Brain Injury”</a:t>
            </a:r>
          </a:p>
          <a:p>
            <a:pPr marL="0" indent="0">
              <a:buNone/>
            </a:pPr>
            <a:r>
              <a:rPr lang="en-US" sz="2600" dirty="0"/>
              <a:t>Acute brain injury resulting from mechanical energy to the head from external physical forces including:</a:t>
            </a:r>
          </a:p>
          <a:p>
            <a:pPr marL="457200" lvl="1" indent="0">
              <a:buNone/>
            </a:pPr>
            <a:r>
              <a:rPr lang="en-US" sz="2600" dirty="0"/>
              <a:t>1) </a:t>
            </a:r>
            <a:r>
              <a:rPr lang="en-US" sz="2600" u="sng" dirty="0"/>
              <a:t>1 or more of the following</a:t>
            </a:r>
            <a:r>
              <a:rPr lang="en-US" sz="2600" dirty="0"/>
              <a:t>:</a:t>
            </a:r>
          </a:p>
          <a:p>
            <a:pPr lvl="2"/>
            <a:r>
              <a:rPr lang="en-US" sz="2600" dirty="0"/>
              <a:t>Confusion/disorientation</a:t>
            </a:r>
          </a:p>
          <a:p>
            <a:pPr lvl="2"/>
            <a:r>
              <a:rPr lang="en-US" sz="2600" dirty="0"/>
              <a:t>LOC 30 minutes or less</a:t>
            </a:r>
          </a:p>
          <a:p>
            <a:pPr lvl="2"/>
            <a:r>
              <a:rPr lang="en-US" sz="2600" dirty="0"/>
              <a:t>PTA less than 24 hours</a:t>
            </a:r>
          </a:p>
          <a:p>
            <a:pPr lvl="2"/>
            <a:r>
              <a:rPr lang="en-US" sz="2600" dirty="0"/>
              <a:t>Transient neurological abnormalities (focal signs, </a:t>
            </a:r>
            <a:r>
              <a:rPr lang="en-US" sz="2600" dirty="0" err="1"/>
              <a:t>sx</a:t>
            </a:r>
            <a:r>
              <a:rPr lang="en-US" sz="2600" dirty="0"/>
              <a:t>, seizure)</a:t>
            </a:r>
          </a:p>
          <a:p>
            <a:pPr marL="457200" lvl="1" indent="0">
              <a:buNone/>
            </a:pPr>
            <a:r>
              <a:rPr lang="en-US" sz="2600" dirty="0"/>
              <a:t>2) GCS 13-15 after 30 minutes post-injury or presentation for healthcare</a:t>
            </a:r>
          </a:p>
        </p:txBody>
      </p:sp>
      <p:pic>
        <p:nvPicPr>
          <p:cNvPr id="1026" name="Picture 2" descr="Image result for dictionary 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970" y="628400"/>
            <a:ext cx="2487930" cy="140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665335" y="2028864"/>
            <a:ext cx="172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independent.ie</a:t>
            </a:r>
          </a:p>
        </p:txBody>
      </p:sp>
    </p:spTree>
    <p:extLst>
      <p:ext uri="{BB962C8B-B14F-4D97-AF65-F5344CB8AC3E}">
        <p14:creationId xmlns:p14="http://schemas.microsoft.com/office/powerpoint/2010/main" val="2636858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</a:t>
            </a:r>
            <a:r>
              <a:rPr lang="en-US" i="1" dirty="0"/>
              <a:t>least a </a:t>
            </a:r>
            <a:r>
              <a:rPr lang="en-US" dirty="0" err="1"/>
              <a:t>Neurometabolic</a:t>
            </a:r>
            <a:r>
              <a:rPr lang="en-US" dirty="0"/>
              <a:t> Cascade</a:t>
            </a:r>
            <a:br>
              <a:rPr lang="en-US" dirty="0"/>
            </a:br>
            <a:r>
              <a:rPr lang="en-US" dirty="0"/>
              <a:t>(Giza &amp; </a:t>
            </a:r>
            <a:r>
              <a:rPr lang="en-US" dirty="0" err="1"/>
              <a:t>Hovda</a:t>
            </a:r>
            <a:r>
              <a:rPr lang="en-US" dirty="0"/>
              <a:t>, 2001, 2014)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83048" y="2157731"/>
            <a:ext cx="5546951" cy="41668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9260" y="2007870"/>
            <a:ext cx="632079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Acute Effects:</a:t>
            </a:r>
          </a:p>
          <a:p>
            <a:r>
              <a:rPr lang="en-US" sz="2400" dirty="0"/>
              <a:t>	Ionic flux &amp; glutamate release</a:t>
            </a:r>
          </a:p>
          <a:p>
            <a:r>
              <a:rPr lang="en-US" sz="2400" dirty="0"/>
              <a:t>	Energy crisis</a:t>
            </a:r>
          </a:p>
          <a:p>
            <a:r>
              <a:rPr lang="en-US" sz="2400" b="1" dirty="0"/>
              <a:t>Levels of Injury:</a:t>
            </a:r>
          </a:p>
          <a:p>
            <a:r>
              <a:rPr lang="en-US" sz="2400" dirty="0"/>
              <a:t>	Functional (physiological)</a:t>
            </a:r>
          </a:p>
          <a:p>
            <a:r>
              <a:rPr lang="en-US" sz="2400" dirty="0"/>
              <a:t>	Microstructural (physical)</a:t>
            </a:r>
          </a:p>
          <a:p>
            <a:r>
              <a:rPr lang="en-US" sz="2000" dirty="0"/>
              <a:t>	</a:t>
            </a:r>
          </a:p>
          <a:p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999" y="4318635"/>
            <a:ext cx="4053780" cy="30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25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488225" y="891303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altLang="en-US" dirty="0"/>
            </a:br>
            <a:br>
              <a:rPr lang="en-US" altLang="en-US" dirty="0"/>
            </a:br>
            <a:r>
              <a:rPr lang="en-US" altLang="en-US" sz="6000" dirty="0"/>
              <a:t>Concussion </a:t>
            </a:r>
            <a:r>
              <a:rPr lang="en-US" altLang="en-US" sz="6000" i="1" dirty="0"/>
              <a:t>Symptoms</a:t>
            </a:r>
            <a:br>
              <a:rPr lang="en-US" altLang="en-US" sz="6000" i="1" dirty="0"/>
            </a:br>
            <a:br>
              <a:rPr lang="en-US" altLang="en-US" sz="6000" dirty="0"/>
            </a:br>
            <a:br>
              <a:rPr lang="en-US" altLang="en-US" dirty="0"/>
            </a:br>
            <a:endParaRPr lang="en-US" altLang="en-US" sz="1800" dirty="0"/>
          </a:p>
        </p:txBody>
      </p:sp>
      <p:sp>
        <p:nvSpPr>
          <p:cNvPr id="18435" name="Rectangle 4"/>
          <p:cNvSpPr>
            <a:spLocks noGrp="1"/>
          </p:cNvSpPr>
          <p:nvPr>
            <p:ph sz="half" idx="1"/>
          </p:nvPr>
        </p:nvSpPr>
        <p:spPr>
          <a:xfrm>
            <a:off x="400050" y="2158638"/>
            <a:ext cx="6195060" cy="4456226"/>
          </a:xfrm>
        </p:spPr>
        <p:txBody>
          <a:bodyPr>
            <a:noAutofit/>
          </a:bodyPr>
          <a:lstStyle/>
          <a:p>
            <a:pPr lvl="1" eaLnBrk="1" hangingPunct="1"/>
            <a:r>
              <a:rPr lang="en-US" altLang="en-US" sz="3200" b="1" dirty="0">
                <a:solidFill>
                  <a:schemeClr val="accent1"/>
                </a:solidFill>
              </a:rPr>
              <a:t>Headaches (93.4%)</a:t>
            </a:r>
          </a:p>
          <a:p>
            <a:pPr lvl="1" eaLnBrk="1" hangingPunct="1"/>
            <a:r>
              <a:rPr lang="en-US" altLang="en-US" sz="3200" b="1" dirty="0">
                <a:solidFill>
                  <a:schemeClr val="accent1"/>
                </a:solidFill>
              </a:rPr>
              <a:t>Dizziness/unsteadiness (74.6%)  </a:t>
            </a:r>
          </a:p>
          <a:p>
            <a:pPr lvl="1" eaLnBrk="1" hangingPunct="1"/>
            <a:r>
              <a:rPr lang="en-US" altLang="en-US" sz="3200" b="1" dirty="0">
                <a:solidFill>
                  <a:schemeClr val="accent1"/>
                </a:solidFill>
              </a:rPr>
              <a:t>Concentration (56.6%)</a:t>
            </a:r>
          </a:p>
          <a:p>
            <a:pPr lvl="1" eaLnBrk="1" hangingPunct="1"/>
            <a:r>
              <a:rPr lang="en-US" altLang="en-US" sz="2800" dirty="0">
                <a:solidFill>
                  <a:schemeClr val="tx1"/>
                </a:solidFill>
              </a:rPr>
              <a:t>Vision changes/photophobia (37.5%)</a:t>
            </a:r>
          </a:p>
          <a:p>
            <a:pPr lvl="1" eaLnBrk="1" hangingPunct="1"/>
            <a:r>
              <a:rPr lang="en-US" altLang="en-US" sz="2800" dirty="0">
                <a:solidFill>
                  <a:schemeClr val="tx1"/>
                </a:solidFill>
              </a:rPr>
              <a:t>Nausea (28.9%)	</a:t>
            </a:r>
          </a:p>
          <a:p>
            <a:pPr lvl="1" eaLnBrk="1" hangingPunct="1"/>
            <a:r>
              <a:rPr lang="en-US" altLang="en-US" sz="2800" dirty="0">
                <a:solidFill>
                  <a:schemeClr val="tx1"/>
                </a:solidFill>
              </a:rPr>
              <a:t>Fatigue/Drowsiness (26.5%)</a:t>
            </a:r>
          </a:p>
          <a:p>
            <a:pPr lvl="1" eaLnBrk="1" hangingPunct="1"/>
            <a:r>
              <a:rPr lang="en-US" altLang="en-US" sz="2800" dirty="0">
                <a:solidFill>
                  <a:schemeClr val="tx1"/>
                </a:solidFill>
              </a:rPr>
              <a:t>Phonophobia (18.9%)</a:t>
            </a:r>
          </a:p>
        </p:txBody>
      </p:sp>
      <p:sp>
        <p:nvSpPr>
          <p:cNvPr id="18436" name="Rectangle 5"/>
          <p:cNvSpPr>
            <a:spLocks noGrp="1"/>
          </p:cNvSpPr>
          <p:nvPr>
            <p:ph sz="half" idx="2"/>
          </p:nvPr>
        </p:nvSpPr>
        <p:spPr>
          <a:xfrm>
            <a:off x="6280786" y="2311116"/>
            <a:ext cx="5996940" cy="3624944"/>
          </a:xfrm>
        </p:spPr>
        <p:txBody>
          <a:bodyPr>
            <a:normAutofit/>
          </a:bodyPr>
          <a:lstStyle/>
          <a:p>
            <a:pPr lvl="1"/>
            <a:r>
              <a:rPr lang="en-US" altLang="en-US" sz="2800" dirty="0"/>
              <a:t>Tinnitus (10.7%)</a:t>
            </a:r>
          </a:p>
          <a:p>
            <a:pPr lvl="1"/>
            <a:r>
              <a:rPr lang="en-US" altLang="en-US" sz="2800" dirty="0"/>
              <a:t>Irritability (9.2%)</a:t>
            </a:r>
          </a:p>
          <a:p>
            <a:pPr lvl="1" eaLnBrk="1" hangingPunct="1"/>
            <a:r>
              <a:rPr lang="en-US" altLang="en-US" sz="2800" dirty="0"/>
              <a:t>Sleeping problems	</a:t>
            </a:r>
          </a:p>
          <a:p>
            <a:pPr lvl="1" eaLnBrk="1" hangingPunct="1"/>
            <a:r>
              <a:rPr lang="en-US" altLang="en-US" sz="2800" dirty="0"/>
              <a:t>Depression</a:t>
            </a:r>
          </a:p>
          <a:p>
            <a:pPr lvl="1" eaLnBrk="1" hangingPunct="1"/>
            <a:r>
              <a:rPr lang="en-US" altLang="en-US" sz="2800" dirty="0"/>
              <a:t>Memory problems</a:t>
            </a:r>
          </a:p>
          <a:p>
            <a:pPr lvl="1" eaLnBrk="1" hangingPunct="1"/>
            <a:r>
              <a:rPr lang="en-US" altLang="en-US" sz="2800" dirty="0"/>
              <a:t>Slowed thinking</a:t>
            </a:r>
          </a:p>
          <a:p>
            <a:pPr lvl="1" eaLnBrk="1" hangingPunct="1"/>
            <a:r>
              <a:rPr lang="en-US" altLang="en-US" sz="2800" dirty="0"/>
              <a:t>Word finding problems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5784124" y="5751394"/>
            <a:ext cx="586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i="1" dirty="0">
                <a:solidFill>
                  <a:srgbClr val="FFFFFF"/>
                </a:solidFill>
              </a:rPr>
              <a:t>Meehan, </a:t>
            </a:r>
            <a:r>
              <a:rPr lang="en-US" altLang="en-US" i="1" dirty="0" err="1">
                <a:solidFill>
                  <a:srgbClr val="FFFFFF"/>
                </a:solidFill>
              </a:rPr>
              <a:t>d’Hemecourt</a:t>
            </a:r>
            <a:r>
              <a:rPr lang="en-US" altLang="en-US" i="1" dirty="0">
                <a:solidFill>
                  <a:srgbClr val="FFFFFF"/>
                </a:solidFill>
              </a:rPr>
              <a:t>, &amp; Comstock, Am J Sports Med, 2010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910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1014076" cy="1658198"/>
          </a:xfrm>
        </p:spPr>
        <p:txBody>
          <a:bodyPr/>
          <a:lstStyle/>
          <a:p>
            <a:r>
              <a:rPr lang="en-US" dirty="0"/>
              <a:t>Cognitive </a:t>
            </a:r>
            <a:r>
              <a:rPr lang="en-US" i="1" dirty="0"/>
              <a:t>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7224" y="2277534"/>
            <a:ext cx="4936744" cy="4428066"/>
          </a:xfrm>
        </p:spPr>
        <p:txBody>
          <a:bodyPr>
            <a:normAutofit lnSpcReduction="10000"/>
          </a:bodyPr>
          <a:lstStyle/>
          <a:p>
            <a:r>
              <a:rPr lang="en-US" sz="3900" dirty="0"/>
              <a:t>Attention</a:t>
            </a:r>
          </a:p>
          <a:p>
            <a:r>
              <a:rPr lang="en-US" sz="3900" dirty="0"/>
              <a:t>Processing Speed (RT)</a:t>
            </a:r>
          </a:p>
          <a:p>
            <a:r>
              <a:rPr lang="en-US" sz="3900" dirty="0"/>
              <a:t>Emotional/Behavioral</a:t>
            </a:r>
          </a:p>
          <a:p>
            <a:r>
              <a:rPr lang="en-US" sz="3900" dirty="0"/>
              <a:t>Memory</a:t>
            </a:r>
          </a:p>
          <a:p>
            <a:r>
              <a:rPr lang="en-US" sz="3900" dirty="0"/>
              <a:t>Intellect</a:t>
            </a:r>
          </a:p>
          <a:p>
            <a:r>
              <a:rPr lang="en-US" sz="3900" dirty="0"/>
              <a:t>Academic</a:t>
            </a:r>
          </a:p>
          <a:p>
            <a:r>
              <a:rPr lang="en-US" sz="3900" dirty="0"/>
              <a:t>Language</a:t>
            </a:r>
          </a:p>
          <a:p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5862" y="2277534"/>
            <a:ext cx="4663440" cy="3767328"/>
          </a:xfrm>
        </p:spPr>
        <p:txBody>
          <a:bodyPr>
            <a:normAutofit lnSpcReduction="10000"/>
          </a:bodyPr>
          <a:lstStyle/>
          <a:p>
            <a:r>
              <a:rPr lang="en-US" sz="3900" dirty="0"/>
              <a:t>Executive functioning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900" i="0" dirty="0">
                <a:solidFill>
                  <a:schemeClr val="accent1"/>
                </a:solidFill>
              </a:rPr>
              <a:t>Working memory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900" i="0" dirty="0">
                <a:solidFill>
                  <a:schemeClr val="accent1"/>
                </a:solidFill>
              </a:rPr>
              <a:t>Flexibility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900" i="0" dirty="0">
                <a:solidFill>
                  <a:schemeClr val="accent1"/>
                </a:solidFill>
              </a:rPr>
              <a:t>Inhibition/Impulse Control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900" i="0" dirty="0">
                <a:solidFill>
                  <a:schemeClr val="accent1"/>
                </a:solidFill>
              </a:rPr>
              <a:t>Verbal fluency</a:t>
            </a:r>
          </a:p>
          <a:p>
            <a:r>
              <a:rPr lang="en-US" sz="3900" dirty="0"/>
              <a:t>Visual-Spatial-Motor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955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88" y="623943"/>
            <a:ext cx="5201399" cy="58252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07915" y="839096"/>
            <a:ext cx="6497619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Concussed athletes (n=570) </a:t>
            </a:r>
          </a:p>
          <a:p>
            <a:r>
              <a:rPr lang="en-US" sz="2400" dirty="0"/>
              <a:t>	High school 60%  :  Collegiate 40%</a:t>
            </a:r>
          </a:p>
          <a:p>
            <a:endParaRPr lang="en-US" sz="2800" dirty="0"/>
          </a:p>
          <a:p>
            <a:r>
              <a:rPr lang="en-US" sz="2800" dirty="0"/>
              <a:t>Non-concussed athlete controls (n=166)</a:t>
            </a:r>
          </a:p>
          <a:p>
            <a:endParaRPr lang="en-US" sz="2800" dirty="0"/>
          </a:p>
          <a:p>
            <a:r>
              <a:rPr lang="en-US" sz="2800" dirty="0"/>
              <a:t>Grouped based on day 1 v 7 </a:t>
            </a:r>
            <a:r>
              <a:rPr lang="en-US" sz="2800" dirty="0" err="1"/>
              <a:t>Sx</a:t>
            </a:r>
            <a:r>
              <a:rPr lang="en-US" sz="2800" dirty="0"/>
              <a:t> change: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Prolonged Recovery (PR; 95%ile)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Typical Recovery (TR; 1-94%ile)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Non-Concussed (NC)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r>
              <a:rPr lang="en-US" sz="2800" dirty="0"/>
              <a:t>No baseline differences PR/TR/NC:</a:t>
            </a:r>
          </a:p>
          <a:p>
            <a:r>
              <a:rPr lang="en-US" sz="2800" dirty="0"/>
              <a:t>	Demo, concussion </a:t>
            </a:r>
            <a:r>
              <a:rPr lang="en-US" sz="2800" dirty="0" err="1"/>
              <a:t>hx</a:t>
            </a:r>
            <a:r>
              <a:rPr lang="en-US" sz="2800" dirty="0"/>
              <a:t>, baseline test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301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61" y="0"/>
            <a:ext cx="7717922" cy="82183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1382" y="572172"/>
            <a:ext cx="4638675" cy="6057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02184" y="5540188"/>
            <a:ext cx="2302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http://dhhs.ne.gov</a:t>
            </a:r>
          </a:p>
        </p:txBody>
      </p:sp>
    </p:spTree>
    <p:extLst>
      <p:ext uri="{BB962C8B-B14F-4D97-AF65-F5344CB8AC3E}">
        <p14:creationId xmlns:p14="http://schemas.microsoft.com/office/powerpoint/2010/main" val="3865840870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rgbClr val="000000"/>
      </a:dk1>
      <a:lt1>
        <a:srgbClr val="FFFFFF"/>
      </a:lt1>
      <a:dk2>
        <a:srgbClr val="303034"/>
      </a:dk2>
      <a:lt2>
        <a:srgbClr val="DFDFE4"/>
      </a:lt2>
      <a:accent1>
        <a:srgbClr val="00AEEF"/>
      </a:accent1>
      <a:accent2>
        <a:srgbClr val="8CC600"/>
      </a:accent2>
      <a:accent3>
        <a:srgbClr val="FFBE00"/>
      </a:accent3>
      <a:accent4>
        <a:srgbClr val="FF0097"/>
      </a:accent4>
      <a:accent5>
        <a:srgbClr val="0071BC"/>
      </a:accent5>
      <a:accent6>
        <a:srgbClr val="FF8600"/>
      </a:accent6>
      <a:hlink>
        <a:srgbClr val="2424F0"/>
      </a:hlink>
      <a:folHlink>
        <a:srgbClr val="808080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9FF7CA0D-8839-4012-B51C-B152F9BD65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1264</TotalTime>
  <Words>1143</Words>
  <Application>Microsoft Office PowerPoint</Application>
  <PresentationFormat>Widescreen</PresentationFormat>
  <Paragraphs>291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Calibri Light</vt:lpstr>
      <vt:lpstr>Gotham Book</vt:lpstr>
      <vt:lpstr>Times New Roman</vt:lpstr>
      <vt:lpstr>Wingdings</vt:lpstr>
      <vt:lpstr>Wingdings 2</vt:lpstr>
      <vt:lpstr>Metropolitan</vt:lpstr>
      <vt:lpstr>Mild and Moderate and Severe TBI, Oh My! What’s a teacher to do?</vt:lpstr>
      <vt:lpstr>TBI     School Functioning</vt:lpstr>
      <vt:lpstr>Severity of TBI Scale</vt:lpstr>
      <vt:lpstr>Current Concussion Definitions: CDC (WHO, ACRM)</vt:lpstr>
      <vt:lpstr>At least a Neurometabolic Cascade (Giza &amp; Hovda, 2001, 2014)</vt:lpstr>
      <vt:lpstr>  Concussion Symptoms   </vt:lpstr>
      <vt:lpstr>Cognitive Signs</vt:lpstr>
      <vt:lpstr>PowerPoint Presentation</vt:lpstr>
      <vt:lpstr>PowerPoint Presentation</vt:lpstr>
      <vt:lpstr>PowerPoint Presentation</vt:lpstr>
      <vt:lpstr>PowerPoint Presentation</vt:lpstr>
      <vt:lpstr>Sports Concussion Study Take Away</vt:lpstr>
      <vt:lpstr>PowerPoint Presentation</vt:lpstr>
      <vt:lpstr>ED-Served Study Take Away</vt:lpstr>
      <vt:lpstr>Effect Sizes of Various Conditions Compared to mTBI Larrabee &amp; Rohling, 2013, Behavioral Sciences &amp; the Law</vt:lpstr>
      <vt:lpstr>PowerPoint Presentation</vt:lpstr>
      <vt:lpstr>PowerPoint Presentation</vt:lpstr>
      <vt:lpstr>PowerPoint Presentation</vt:lpstr>
      <vt:lpstr>PowerPoint Presentation</vt:lpstr>
      <vt:lpstr>Predictors of Outcome (Catroppa, et al, 2014)</vt:lpstr>
      <vt:lpstr>TBI Take</vt:lpstr>
      <vt:lpstr>Accommodations &amp; Interventions</vt:lpstr>
      <vt:lpstr>CDC Guidelines (2018) Synopsis of the “Shoulds”</vt:lpstr>
      <vt:lpstr>CDC Guidelines (2018) Synopsis of the “Shoulds”</vt:lpstr>
      <vt:lpstr>Return-to-school schedule</vt:lpstr>
      <vt:lpstr>Return-to-sport schedule</vt:lpstr>
      <vt:lpstr>TBI Treatment Basics</vt:lpstr>
      <vt:lpstr>PowerPoint Presentation</vt:lpstr>
      <vt:lpstr>PowerPoint Presentation</vt:lpstr>
      <vt:lpstr>PowerPoint Presentation</vt:lpstr>
      <vt:lpstr>Cognitive Rehabilitation:  Fatigue</vt:lpstr>
      <vt:lpstr>Cognitive Rehabilitation:  Fatigue</vt:lpstr>
      <vt:lpstr>Cognitive Rehabilitation:  Attention</vt:lpstr>
      <vt:lpstr>Cognitive Rehabilitation:  Executive</vt:lpstr>
      <vt:lpstr>Cognitive Rehabilitation:  Executive</vt:lpstr>
      <vt:lpstr>Cognitive Rehabilitation:  Memory</vt:lpstr>
      <vt:lpstr>Resources</vt:lpstr>
    </vt:vector>
  </TitlesOfParts>
  <Company>University of Missouri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Mohrland, Michael D.</dc:creator>
  <cp:lastModifiedBy>Debbi Magnifico</cp:lastModifiedBy>
  <cp:revision>48</cp:revision>
  <cp:lastPrinted>2019-02-19T17:13:34Z</cp:lastPrinted>
  <dcterms:created xsi:type="dcterms:W3CDTF">2019-02-07T21:04:09Z</dcterms:created>
  <dcterms:modified xsi:type="dcterms:W3CDTF">2019-02-19T23:20:46Z</dcterms:modified>
</cp:coreProperties>
</file>